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2" r:id="rId5"/>
    <p:sldId id="259" r:id="rId6"/>
    <p:sldId id="2147480196" r:id="rId7"/>
    <p:sldId id="2147480204" r:id="rId8"/>
    <p:sldId id="2147480205" r:id="rId9"/>
    <p:sldId id="2147480206" r:id="rId10"/>
    <p:sldId id="2147480207" r:id="rId11"/>
    <p:sldId id="271" r:id="rId12"/>
    <p:sldId id="270" r:id="rId13"/>
    <p:sldId id="2147480208" r:id="rId14"/>
    <p:sldId id="2147480209" r:id="rId15"/>
    <p:sldId id="264" r:id="rId16"/>
    <p:sldId id="26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E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47151-0789-4F5C-AA65-E0F0CDDBC12A}" v="2" dt="2024-09-26T08:48:34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2744" autoAdjust="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 van Leur (1uur.nu)" userId="eecb0bec-dd7f-4809-917e-7f9677c9eb8b" providerId="ADAL" clId="{DF547151-0789-4F5C-AA65-E0F0CDDBC12A}"/>
    <pc:docChg chg="addSld modSld sldOrd">
      <pc:chgData name="Bas van Leur (1uur.nu)" userId="eecb0bec-dd7f-4809-917e-7f9677c9eb8b" providerId="ADAL" clId="{DF547151-0789-4F5C-AA65-E0F0CDDBC12A}" dt="2024-09-26T08:48:40.460" v="4"/>
      <pc:docMkLst>
        <pc:docMk/>
      </pc:docMkLst>
      <pc:sldChg chg="addSp modSp">
        <pc:chgData name="Bas van Leur (1uur.nu)" userId="eecb0bec-dd7f-4809-917e-7f9677c9eb8b" providerId="ADAL" clId="{DF547151-0789-4F5C-AA65-E0F0CDDBC12A}" dt="2024-09-26T08:48:34.967" v="1"/>
        <pc:sldMkLst>
          <pc:docMk/>
          <pc:sldMk cId="4044408330" sldId="2147480206"/>
        </pc:sldMkLst>
        <pc:spChg chg="add">
          <ac:chgData name="Bas van Leur (1uur.nu)" userId="eecb0bec-dd7f-4809-917e-7f9677c9eb8b" providerId="ADAL" clId="{DF547151-0789-4F5C-AA65-E0F0CDDBC12A}" dt="2024-09-26T08:48:30.417" v="0"/>
          <ac:spMkLst>
            <pc:docMk/>
            <pc:sldMk cId="4044408330" sldId="2147480206"/>
            <ac:spMk id="2" creationId="{CD89F200-36D9-05B8-4B44-2F76F9F80DE8}"/>
          </ac:spMkLst>
        </pc:spChg>
        <pc:spChg chg="add mod">
          <ac:chgData name="Bas van Leur (1uur.nu)" userId="eecb0bec-dd7f-4809-917e-7f9677c9eb8b" providerId="ADAL" clId="{DF547151-0789-4F5C-AA65-E0F0CDDBC12A}" dt="2024-09-26T08:48:34.967" v="1"/>
          <ac:spMkLst>
            <pc:docMk/>
            <pc:sldMk cId="4044408330" sldId="2147480206"/>
            <ac:spMk id="6" creationId="{DAE469C0-02AC-04DF-B818-4B21818952E4}"/>
          </ac:spMkLst>
        </pc:spChg>
      </pc:sldChg>
      <pc:sldChg chg="ord">
        <pc:chgData name="Bas van Leur (1uur.nu)" userId="eecb0bec-dd7f-4809-917e-7f9677c9eb8b" providerId="ADAL" clId="{DF547151-0789-4F5C-AA65-E0F0CDDBC12A}" dt="2024-09-26T08:48:40.460" v="4"/>
        <pc:sldMkLst>
          <pc:docMk/>
          <pc:sldMk cId="30235252" sldId="2147480207"/>
        </pc:sldMkLst>
      </pc:sldChg>
      <pc:sldChg chg="add">
        <pc:chgData name="Bas van Leur (1uur.nu)" userId="eecb0bec-dd7f-4809-917e-7f9677c9eb8b" providerId="ADAL" clId="{DF547151-0789-4F5C-AA65-E0F0CDDBC12A}" dt="2024-09-26T08:48:38.379" v="2" actId="2890"/>
        <pc:sldMkLst>
          <pc:docMk/>
          <pc:sldMk cId="3379972838" sldId="2147480209"/>
        </pc:sldMkLst>
      </pc:sldChg>
    </pc:docChg>
  </pc:docChgLst>
  <pc:docChgLst>
    <pc:chgData name="Ruud Coumans | Sijthoff Media" userId="a2b2374f-7ea1-4076-ba2b-9a589814d4f6" providerId="ADAL" clId="{97D73C8B-F58A-42FC-B8C9-B1A816780948}"/>
    <pc:docChg chg="delSld">
      <pc:chgData name="Ruud Coumans | Sijthoff Media" userId="a2b2374f-7ea1-4076-ba2b-9a589814d4f6" providerId="ADAL" clId="{97D73C8B-F58A-42FC-B8C9-B1A816780948}" dt="2024-09-27T08:48:19.219" v="0" actId="47"/>
      <pc:docMkLst>
        <pc:docMk/>
      </pc:docMkLst>
      <pc:sldChg chg="del">
        <pc:chgData name="Ruud Coumans | Sijthoff Media" userId="a2b2374f-7ea1-4076-ba2b-9a589814d4f6" providerId="ADAL" clId="{97D73C8B-F58A-42FC-B8C9-B1A816780948}" dt="2024-09-27T08:48:19.219" v="0" actId="47"/>
        <pc:sldMkLst>
          <pc:docMk/>
          <pc:sldMk cId="3112895187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5E19F59-D8B5-91D4-4C61-BD064A04EE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6D943E-CD04-FF69-C01A-36B91C6364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DF2C-9730-0646-B939-F557AB716F51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A7D1C9A-98DA-65AE-E983-2D2D0BC2A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test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C5FE61-C0F9-DD7A-7909-6B1994713C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37DB7-FCB7-FE4C-AA04-DD81D1FED9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269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DA864-3D0A-C348-AFB0-D360BAC722A6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test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28D08-DC19-6E42-88C9-CA4AB12BF0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196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Vormgeving:</a:t>
            </a:r>
            <a:br>
              <a:rPr lang="nl-NL"/>
            </a:br>
            <a:r>
              <a:rPr lang="nl-NL"/>
              <a:t>Gebruik lettertype Europa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28D08-DC19-6E42-88C9-CA4AB12BF0C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98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Timmerman en zijn gereedschap</a:t>
            </a:r>
            <a:br>
              <a:rPr lang="nl-NL"/>
            </a:br>
            <a:r>
              <a:rPr lang="nl-NL"/>
              <a:t>Afbeeldingen gemaakt door AI. (Niet perfect bijvoorbeeld zijn duim)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endParaRPr lang="en-GB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DF4AB-C8F9-4350-A2E1-C51A0D14441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Verschillende materialen</a:t>
            </a:r>
            <a:br>
              <a:rPr lang="nl-NL"/>
            </a:br>
            <a:br>
              <a:rPr lang="nl-NL"/>
            </a:br>
            <a:endParaRPr lang="en-GB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DF4AB-C8F9-4350-A2E1-C51A0D14441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02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DF4AB-C8F9-4350-A2E1-C51A0D14441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46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Brug</a:t>
            </a:r>
            <a:r>
              <a:rPr lang="en-GB"/>
              <a:t> </a:t>
            </a:r>
            <a:r>
              <a:rPr lang="en-GB" err="1"/>
              <a:t>naar</a:t>
            </a:r>
            <a:r>
              <a:rPr lang="en-GB"/>
              <a:t> Copilot. </a:t>
            </a:r>
            <a:r>
              <a:rPr lang="en-GB" err="1"/>
              <a:t>Persoonlijke</a:t>
            </a:r>
            <a:r>
              <a:rPr lang="en-GB"/>
              <a:t> assistant die de </a:t>
            </a:r>
            <a:r>
              <a:rPr lang="en-GB" err="1"/>
              <a:t>rol</a:t>
            </a:r>
            <a:r>
              <a:rPr lang="en-GB"/>
              <a:t> </a:t>
            </a:r>
            <a:r>
              <a:rPr lang="en-GB" err="1"/>
              <a:t>kan</a:t>
            </a:r>
            <a:r>
              <a:rPr lang="en-GB"/>
              <a:t> </a:t>
            </a:r>
            <a:r>
              <a:rPr lang="en-GB" err="1"/>
              <a:t>aannemen</a:t>
            </a:r>
            <a:r>
              <a:rPr lang="en-GB"/>
              <a:t> van:</a:t>
            </a:r>
          </a:p>
          <a:p>
            <a:r>
              <a:rPr lang="en-GB"/>
              <a:t>- data-</a:t>
            </a:r>
            <a:r>
              <a:rPr lang="en-GB" err="1"/>
              <a:t>analist</a:t>
            </a:r>
            <a:endParaRPr lang="en-GB"/>
          </a:p>
          <a:p>
            <a:r>
              <a:rPr lang="en-GB"/>
              <a:t>- office Wizkid</a:t>
            </a:r>
          </a:p>
          <a:p>
            <a:r>
              <a:rPr lang="en-GB"/>
              <a:t>- </a:t>
            </a:r>
            <a:r>
              <a:rPr lang="en-GB" err="1"/>
              <a:t>boekhouder</a:t>
            </a:r>
            <a:r>
              <a:rPr lang="en-GB"/>
              <a:t> / </a:t>
            </a:r>
            <a:r>
              <a:rPr lang="en-GB" err="1"/>
              <a:t>wiskundige</a:t>
            </a:r>
            <a:endParaRPr lang="en-GB"/>
          </a:p>
          <a:p>
            <a:r>
              <a:rPr lang="en-GB"/>
              <a:t>- </a:t>
            </a:r>
            <a:r>
              <a:rPr lang="en-GB" err="1"/>
              <a:t>grafisch</a:t>
            </a:r>
            <a:r>
              <a:rPr lang="en-GB"/>
              <a:t> </a:t>
            </a:r>
            <a:r>
              <a:rPr lang="en-GB" err="1"/>
              <a:t>vormgever</a:t>
            </a:r>
            <a:endParaRPr lang="en-GB"/>
          </a:p>
          <a:p>
            <a:r>
              <a:rPr lang="en-GB"/>
              <a:t>- </a:t>
            </a:r>
            <a:r>
              <a:rPr lang="en-GB" err="1"/>
              <a:t>redacteur</a:t>
            </a:r>
            <a:endParaRPr lang="en-GB"/>
          </a:p>
          <a:p>
            <a:r>
              <a:rPr lang="en-GB"/>
              <a:t>- </a:t>
            </a:r>
            <a:r>
              <a:rPr lang="en-GB" err="1"/>
              <a:t>Programmeur</a:t>
            </a:r>
            <a:br>
              <a:rPr lang="en-GB"/>
            </a:br>
            <a:endParaRPr lang="en-GB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DF4AB-C8F9-4350-A2E1-C51A0D14441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95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28D08-DC19-6E42-88C9-CA4AB12BF0C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4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C14725E6-20EC-064F-C057-0B7248FDB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E88593-A160-1136-EA99-56E5DB1CA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976" y="1271450"/>
            <a:ext cx="9363456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Europa" panose="020000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D649CF-E2FA-80AB-7E09-598422E77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976" y="3751125"/>
            <a:ext cx="936345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Europa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F19BFCD-C624-8E0A-6A07-4D04FBC3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6707" y="6398882"/>
            <a:ext cx="2542032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Europa" panose="02000000000000000000" pitchFamily="2" charset="0"/>
              </a:defRPr>
            </a:lvl1pPr>
          </a:lstStyle>
          <a:p>
            <a:r>
              <a:rPr lang="nl-NL"/>
              <a:t>[Naam spreker]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28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 spr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CF15D3-AB71-41AB-EA6D-7C0E1B33F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886" y="3639277"/>
            <a:ext cx="6194652" cy="21055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latin typeface="Europa Light" panose="02000000000000000000" pitchFamily="2" charset="0"/>
              </a:defRPr>
            </a:lvl1pPr>
            <a:lvl2pPr>
              <a:defRPr sz="2000" b="0" i="0">
                <a:latin typeface="Europa Light" panose="02000000000000000000" pitchFamily="2" charset="0"/>
              </a:defRPr>
            </a:lvl2pPr>
            <a:lvl3pPr>
              <a:defRPr sz="1800" b="0" i="0">
                <a:latin typeface="Europa Light" panose="02000000000000000000" pitchFamily="2" charset="0"/>
              </a:defRPr>
            </a:lvl3pPr>
            <a:lvl4pPr>
              <a:defRPr b="0" i="0">
                <a:latin typeface="Europa Light" panose="02000000000000000000" pitchFamily="2" charset="0"/>
              </a:defRPr>
            </a:lvl4pPr>
            <a:lvl5pPr>
              <a:defRPr b="0" i="0">
                <a:latin typeface="Europa Light" panose="020000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1B37A5-CB1E-2B22-D1A7-561BE202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138562"/>
            <a:ext cx="6194651" cy="1290437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Europa" panose="020000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F41F9FB-7E96-71D0-872C-1BC0D1A5E2C0}"/>
              </a:ext>
            </a:extLst>
          </p:cNvPr>
          <p:cNvSpPr/>
          <p:nvPr userDrawn="1"/>
        </p:nvSpPr>
        <p:spPr>
          <a:xfrm>
            <a:off x="6960704" y="1574848"/>
            <a:ext cx="4393095" cy="4631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334F6E9-4A9E-D1A1-31F4-83FB095B38F2}"/>
              </a:ext>
            </a:extLst>
          </p:cNvPr>
          <p:cNvSpPr txBox="1"/>
          <p:nvPr userDrawn="1"/>
        </p:nvSpPr>
        <p:spPr>
          <a:xfrm>
            <a:off x="8250108" y="3428999"/>
            <a:ext cx="181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Europa" panose="02000000000000000000" pitchFamily="2" charset="0"/>
              </a:rPr>
              <a:t>Plak jouw foto  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  <a:latin typeface="Europa" panose="02000000000000000000" pitchFamily="2" charset="0"/>
              </a:rPr>
            </a:b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Europa" panose="02000000000000000000" pitchFamily="2" charset="0"/>
              </a:rPr>
              <a:t>over het 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  <a:latin typeface="Europa" panose="02000000000000000000" pitchFamily="2" charset="0"/>
              </a:rPr>
            </a:b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Europa" panose="02000000000000000000" pitchFamily="2" charset="0"/>
              </a:rPr>
              <a:t>grijze vlak</a:t>
            </a:r>
          </a:p>
        </p:txBody>
      </p:sp>
    </p:spTree>
    <p:extLst>
      <p:ext uri="{BB962C8B-B14F-4D97-AF65-F5344CB8AC3E}">
        <p14:creationId xmlns:p14="http://schemas.microsoft.com/office/powerpoint/2010/main" val="17434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3BB0D-445A-EDB6-C99A-B25E21BD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32" y="512064"/>
            <a:ext cx="9268968" cy="1225804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Europa" panose="020000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99D398-9E23-A8B0-08B3-2D10B1975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2060447"/>
            <a:ext cx="10932886" cy="411651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Europa Light" panose="02000000000000000000" pitchFamily="2" charset="0"/>
              </a:defRPr>
            </a:lvl1pPr>
            <a:lvl2pPr>
              <a:defRPr b="0" i="0">
                <a:latin typeface="Europa Light" panose="02000000000000000000" pitchFamily="2" charset="0"/>
              </a:defRPr>
            </a:lvl2pPr>
            <a:lvl3pPr>
              <a:defRPr b="0" i="0">
                <a:latin typeface="Europa Light" panose="02000000000000000000" pitchFamily="2" charset="0"/>
              </a:defRPr>
            </a:lvl3pPr>
            <a:lvl4pPr>
              <a:defRPr b="0" i="0">
                <a:latin typeface="Europa Light" panose="02000000000000000000" pitchFamily="2" charset="0"/>
              </a:defRPr>
            </a:lvl4pPr>
            <a:lvl5pPr>
              <a:defRPr b="0" i="0">
                <a:latin typeface="Europa Light" panose="020000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28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CAEFB-3A69-6F84-728F-540C1187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073349"/>
            <a:ext cx="10912021" cy="584790"/>
          </a:xfrm>
          <a:prstGeom prst="rect">
            <a:avLst/>
          </a:prstGeom>
        </p:spPr>
        <p:txBody>
          <a:bodyPr anchor="ctr"/>
          <a:lstStyle>
            <a:lvl1pPr>
              <a:defRPr sz="4400">
                <a:latin typeface="Europa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C683B5-ED39-57A3-69D6-8DA12E2D2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29" y="2913321"/>
            <a:ext cx="10912021" cy="3176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Europa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803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56DEB-2446-56D7-6B8A-D77E3F9AA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6065"/>
            <a:ext cx="5181600" cy="414089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Europa Light" panose="02000000000000000000" pitchFamily="2" charset="0"/>
              </a:defRPr>
            </a:lvl1pPr>
            <a:lvl2pPr>
              <a:defRPr b="0" i="0">
                <a:latin typeface="Europa Light" panose="02000000000000000000" pitchFamily="2" charset="0"/>
              </a:defRPr>
            </a:lvl2pPr>
            <a:lvl3pPr>
              <a:defRPr b="0" i="0">
                <a:latin typeface="Europa Light" panose="02000000000000000000" pitchFamily="2" charset="0"/>
              </a:defRPr>
            </a:lvl3pPr>
            <a:lvl4pPr>
              <a:defRPr b="0" i="0">
                <a:latin typeface="Europa Light" panose="02000000000000000000" pitchFamily="2" charset="0"/>
              </a:defRPr>
            </a:lvl4pPr>
            <a:lvl5pPr>
              <a:defRPr b="0" i="0">
                <a:latin typeface="Europa Light" panose="020000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CF15D3-AB71-41AB-EA6D-7C0E1B33F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36065"/>
            <a:ext cx="5181600" cy="414089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Europa Light" panose="02000000000000000000" pitchFamily="2" charset="0"/>
              </a:defRPr>
            </a:lvl1pPr>
            <a:lvl2pPr>
              <a:defRPr b="0" i="0">
                <a:latin typeface="Europa Light" panose="02000000000000000000" pitchFamily="2" charset="0"/>
              </a:defRPr>
            </a:lvl2pPr>
            <a:lvl3pPr>
              <a:defRPr b="0" i="0">
                <a:latin typeface="Europa Light" panose="02000000000000000000" pitchFamily="2" charset="0"/>
              </a:defRPr>
            </a:lvl3pPr>
            <a:lvl4pPr>
              <a:defRPr b="0" i="0">
                <a:latin typeface="Europa Light" panose="02000000000000000000" pitchFamily="2" charset="0"/>
              </a:defRPr>
            </a:lvl4pPr>
            <a:lvl5pPr>
              <a:defRPr b="0" i="0">
                <a:latin typeface="Europa Light" panose="020000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1B37A5-CB1E-2B22-D1A7-561BE202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32" y="512064"/>
            <a:ext cx="9268968" cy="1225804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Europa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0113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CFEB491D-5726-AADD-5335-27D733147473}"/>
              </a:ext>
            </a:extLst>
          </p:cNvPr>
          <p:cNvSpPr txBox="1">
            <a:spLocks/>
          </p:cNvSpPr>
          <p:nvPr userDrawn="1"/>
        </p:nvSpPr>
        <p:spPr>
          <a:xfrm>
            <a:off x="2084832" y="512064"/>
            <a:ext cx="9268968" cy="122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uropa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B813DF-2509-CBC1-B234-BEB185AE1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21459"/>
            <a:ext cx="5157787" cy="8680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Europa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C167EF0-6756-F3F4-740A-48AA1FE409D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3047999"/>
            <a:ext cx="5181600" cy="31289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Europa Light" panose="02000000000000000000" pitchFamily="2" charset="0"/>
              </a:defRPr>
            </a:lvl1pPr>
            <a:lvl2pPr>
              <a:defRPr b="0" i="0">
                <a:latin typeface="Europa Light" panose="02000000000000000000" pitchFamily="2" charset="0"/>
              </a:defRPr>
            </a:lvl2pPr>
            <a:lvl3pPr>
              <a:defRPr b="0" i="0">
                <a:latin typeface="Europa Light" panose="02000000000000000000" pitchFamily="2" charset="0"/>
              </a:defRPr>
            </a:lvl3pPr>
            <a:lvl4pPr>
              <a:defRPr b="0" i="0">
                <a:latin typeface="Europa Light" panose="02000000000000000000" pitchFamily="2" charset="0"/>
              </a:defRPr>
            </a:lvl4pPr>
            <a:lvl5pPr>
              <a:defRPr b="0" i="0">
                <a:latin typeface="Europa Light" panose="020000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E80091D8-ACBD-E248-8923-08ADA756E89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72200" y="2021459"/>
            <a:ext cx="5157787" cy="8680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Europa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F6BF5DC0-610C-9A94-F755-AE6ADA64D7A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0612" y="3047999"/>
            <a:ext cx="5181600" cy="31289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Europa Light" panose="02000000000000000000" pitchFamily="2" charset="0"/>
              </a:defRPr>
            </a:lvl1pPr>
            <a:lvl2pPr>
              <a:defRPr b="0" i="0">
                <a:latin typeface="Europa Light" panose="02000000000000000000" pitchFamily="2" charset="0"/>
              </a:defRPr>
            </a:lvl2pPr>
            <a:lvl3pPr>
              <a:defRPr b="0" i="0">
                <a:latin typeface="Europa Light" panose="02000000000000000000" pitchFamily="2" charset="0"/>
              </a:defRPr>
            </a:lvl3pPr>
            <a:lvl4pPr>
              <a:defRPr b="0" i="0">
                <a:latin typeface="Europa Light" panose="02000000000000000000" pitchFamily="2" charset="0"/>
              </a:defRPr>
            </a:lvl4pPr>
            <a:lvl5pPr>
              <a:defRPr b="0" i="0">
                <a:latin typeface="Europa Light" panose="020000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616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lauw, Lila, violet, Elektrisch blauw&#10;&#10;Automatisch gegenereerde beschrijving">
            <a:extLst>
              <a:ext uri="{FF2B5EF4-FFF2-40B4-BE49-F238E27FC236}">
                <a16:creationId xmlns:a16="http://schemas.microsoft.com/office/drawing/2014/main" id="{384609C4-4D58-682F-BB14-B2605EFCB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710" cy="6855587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0B71A59-C722-5D67-30DF-0A067CC0FFAC}"/>
              </a:ext>
            </a:extLst>
          </p:cNvPr>
          <p:cNvSpPr txBox="1">
            <a:spLocks/>
          </p:cNvSpPr>
          <p:nvPr userDrawn="1"/>
        </p:nvSpPr>
        <p:spPr>
          <a:xfrm>
            <a:off x="4011168" y="6490462"/>
            <a:ext cx="7827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Europa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[Titel training]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C6C9598-97E2-A990-4521-B3442A38B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272" y="1300479"/>
            <a:ext cx="9363456" cy="139917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Europa" panose="020000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155D9B7-4D3F-0534-EEBE-0E5C3F6981F5}"/>
              </a:ext>
            </a:extLst>
          </p:cNvPr>
          <p:cNvSpPr txBox="1">
            <a:spLocks/>
          </p:cNvSpPr>
          <p:nvPr userDrawn="1"/>
        </p:nvSpPr>
        <p:spPr>
          <a:xfrm>
            <a:off x="1414272" y="2699657"/>
            <a:ext cx="9363456" cy="34979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Europa" panose="02000000000000000000" pitchFamily="2" charset="0"/>
                <a:ea typeface="+mj-ea"/>
                <a:cs typeface="+mj-cs"/>
              </a:defRPr>
            </a:lvl1pPr>
          </a:lstStyle>
          <a:p>
            <a:endParaRPr lang="nl-NL" sz="2000">
              <a:latin typeface="Europa Light" panose="02000000000000000000" pitchFamily="2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AA9C19C-F88D-85AF-430F-AE64032C539E}"/>
              </a:ext>
            </a:extLst>
          </p:cNvPr>
          <p:cNvSpPr txBox="1">
            <a:spLocks/>
          </p:cNvSpPr>
          <p:nvPr userDrawn="1"/>
        </p:nvSpPr>
        <p:spPr>
          <a:xfrm>
            <a:off x="1414272" y="2874554"/>
            <a:ext cx="9363456" cy="34979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Europa" panose="02000000000000000000" pitchFamily="2" charset="0"/>
                <a:ea typeface="+mj-ea"/>
                <a:cs typeface="+mj-cs"/>
              </a:defRPr>
            </a:lvl1pPr>
          </a:lstStyle>
          <a:p>
            <a:endParaRPr lang="nl-NL" sz="2000">
              <a:latin typeface="Europa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4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paars, violet, ontwerp&#10;&#10;Automatisch gegenereerde beschrijving">
            <a:extLst>
              <a:ext uri="{FF2B5EF4-FFF2-40B4-BE49-F238E27FC236}">
                <a16:creationId xmlns:a16="http://schemas.microsoft.com/office/drawing/2014/main" id="{85DB9502-01B1-FFA7-16D4-CE2C9AE30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3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5F7E-C067-4856-A51D-05A04671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8598"/>
            <a:ext cx="10801350" cy="11098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94AC94E-EB41-40D3-A1C9-72D1A4325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49388"/>
            <a:ext cx="10801350" cy="5040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8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787099-EDEB-8A3A-74A1-11AE47AAB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713" y="64829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Europa" panose="02000000000000000000" pitchFamily="2" charset="0"/>
              </a:defRPr>
            </a:lvl1pPr>
          </a:lstStyle>
          <a:p>
            <a:r>
              <a:rPr lang="nl-NL" dirty="0"/>
              <a:t>[Naam spreker]</a:t>
            </a:r>
          </a:p>
        </p:txBody>
      </p:sp>
      <p:pic>
        <p:nvPicPr>
          <p:cNvPr id="3" name="Afbeelding 2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E92AF406-78BC-C5F2-439F-1D16209A1A4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0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65" r:id="rId7"/>
    <p:sldLayoutId id="2147483664" r:id="rId8"/>
    <p:sldLayoutId id="2147483666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asvanleur@1uur.n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1uur-my.sharepoint.com/:w:/r/personal/basvanleur_1uur_nu/Documents/To%20Share/KPN%20Bouwblokken%20adoptie%20en%20change%20-%201uur.nu.docx?d=wc8c82527cc3f4cdf8fc37bc38b7be137&amp;csf=1&amp;web=1&amp;e=guvRot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6EAA5-B4A9-7676-22FF-78558B36C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HR Usecases in Copilot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188314-4D81-EF27-2749-3F90579EB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En hoe je de medewerker succesvol krijgt</a:t>
            </a:r>
          </a:p>
        </p:txBody>
      </p:sp>
    </p:spTree>
    <p:extLst>
      <p:ext uri="{BB962C8B-B14F-4D97-AF65-F5344CB8AC3E}">
        <p14:creationId xmlns:p14="http://schemas.microsoft.com/office/powerpoint/2010/main" val="363708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op, tekenfilm, schoeisel, kleding&#10;&#10;Automatisch gegenereerde beschrijving">
            <a:extLst>
              <a:ext uri="{FF2B5EF4-FFF2-40B4-BE49-F238E27FC236}">
                <a16:creationId xmlns:a16="http://schemas.microsoft.com/office/drawing/2014/main" id="{FB640C6C-F84E-DE8A-4FDE-FC1EB5F9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617" y="1571945"/>
            <a:ext cx="4936733" cy="4936733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46155C-A947-5401-4C20-D990A1558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5603" y="2560320"/>
            <a:ext cx="7742797" cy="3529331"/>
          </a:xfrm>
        </p:spPr>
        <p:txBody>
          <a:bodyPr/>
          <a:lstStyle/>
          <a:p>
            <a:pPr marL="342900" indent="-342900">
              <a:buClr>
                <a:srgbClr val="463E91"/>
              </a:buCl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HR documenten raadplegen</a:t>
            </a:r>
          </a:p>
          <a:p>
            <a:pPr marL="342900" indent="-342900">
              <a:buClr>
                <a:srgbClr val="463E91"/>
              </a:buCl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Eenvoudig vacatureteksten schrijven</a:t>
            </a:r>
          </a:p>
          <a:p>
            <a:pPr marL="342900" indent="-342900">
              <a:buClr>
                <a:srgbClr val="463E91"/>
              </a:buCl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Verwerken van exitgesprekken </a:t>
            </a:r>
            <a:r>
              <a:rPr lang="nl-NL" sz="2800" dirty="0" err="1">
                <a:solidFill>
                  <a:schemeClr val="tx1"/>
                </a:solidFill>
              </a:rPr>
              <a:t>obv</a:t>
            </a:r>
            <a:r>
              <a:rPr lang="nl-NL" sz="2800" dirty="0">
                <a:solidFill>
                  <a:schemeClr val="tx1"/>
                </a:solidFill>
              </a:rPr>
              <a:t> transcriptie</a:t>
            </a:r>
          </a:p>
          <a:p>
            <a:pPr marL="342900" indent="-342900">
              <a:buClr>
                <a:srgbClr val="463E91"/>
              </a:buCl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Brainstorm in Whiteboard</a:t>
            </a:r>
          </a:p>
          <a:p>
            <a:pPr marL="342900" indent="-342900">
              <a:buClr>
                <a:srgbClr val="463E91"/>
              </a:buCl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Verbeteringen doorvoeren in HR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337A5B4-E3B5-9513-A3D5-89BE3CBC9AFC}"/>
              </a:ext>
            </a:extLst>
          </p:cNvPr>
          <p:cNvSpPr txBox="1">
            <a:spLocks/>
          </p:cNvSpPr>
          <p:nvPr/>
        </p:nvSpPr>
        <p:spPr>
          <a:xfrm>
            <a:off x="2084832" y="512064"/>
            <a:ext cx="9268968" cy="12258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uropa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nl-NL" dirty="0"/>
              <a:t>HR Usecases</a:t>
            </a:r>
          </a:p>
        </p:txBody>
      </p:sp>
    </p:spTree>
    <p:extLst>
      <p:ext uri="{BB962C8B-B14F-4D97-AF65-F5344CB8AC3E}">
        <p14:creationId xmlns:p14="http://schemas.microsoft.com/office/powerpoint/2010/main" val="13129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computer, computer, tekenfilm&#10;&#10;Automatisch gegenereerde beschrijving">
            <a:extLst>
              <a:ext uri="{FF2B5EF4-FFF2-40B4-BE49-F238E27FC236}">
                <a16:creationId xmlns:a16="http://schemas.microsoft.com/office/drawing/2014/main" id="{C4C79100-3796-0ED9-1EC3-0E8A4F54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7" y="1017141"/>
            <a:ext cx="5446160" cy="54461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78970D2-7B2C-985E-CE21-8C260D8356AA}"/>
              </a:ext>
            </a:extLst>
          </p:cNvPr>
          <p:cNvSpPr txBox="1"/>
          <p:nvPr/>
        </p:nvSpPr>
        <p:spPr>
          <a:xfrm>
            <a:off x="3208962" y="1645221"/>
            <a:ext cx="4808305" cy="186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nl-NL" sz="11500" b="1" dirty="0">
                <a:solidFill>
                  <a:srgbClr val="463E91"/>
                </a:solidFill>
                <a:latin typeface="Europa"/>
              </a:rPr>
              <a:t>DEMO</a:t>
            </a:r>
            <a:endParaRPr lang="nl-NL" b="1" dirty="0">
              <a:solidFill>
                <a:srgbClr val="463E91"/>
              </a:solidFill>
              <a:latin typeface="Europa"/>
            </a:endParaRPr>
          </a:p>
        </p:txBody>
      </p:sp>
      <p:pic>
        <p:nvPicPr>
          <p:cNvPr id="7" name="Afbeelding 6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8DAE81E-8BD6-A009-7008-930C666E8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35" y="4171308"/>
            <a:ext cx="281305" cy="3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enfilm, tekst, speelgoed&#10;&#10;Automatisch gegenereerde beschrijving">
            <a:extLst>
              <a:ext uri="{FF2B5EF4-FFF2-40B4-BE49-F238E27FC236}">
                <a16:creationId xmlns:a16="http://schemas.microsoft.com/office/drawing/2014/main" id="{C683017D-5478-D497-3267-47B399CD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798" y="1627998"/>
            <a:ext cx="4803624" cy="480362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36033CC-1BA3-D309-D06F-0C9F6A23A2AF}"/>
              </a:ext>
            </a:extLst>
          </p:cNvPr>
          <p:cNvSpPr txBox="1"/>
          <p:nvPr/>
        </p:nvSpPr>
        <p:spPr>
          <a:xfrm>
            <a:off x="2787698" y="2228510"/>
            <a:ext cx="5339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463E91"/>
                </a:solidFill>
              </a:rPr>
              <a:t>Bas van Leur</a:t>
            </a:r>
          </a:p>
          <a:p>
            <a:endParaRPr lang="nl-NL" sz="2400" dirty="0"/>
          </a:p>
          <a:p>
            <a:r>
              <a:rPr lang="nl-NL" sz="2400" dirty="0"/>
              <a:t>Directeur Innovatie en Copilot</a:t>
            </a:r>
          </a:p>
          <a:p>
            <a:endParaRPr lang="nl-NL" sz="2400" dirty="0">
              <a:solidFill>
                <a:srgbClr val="463E91"/>
              </a:solidFill>
            </a:endParaRPr>
          </a:p>
          <a:p>
            <a:r>
              <a:rPr lang="nl-NL" sz="2400" dirty="0">
                <a:solidFill>
                  <a:srgbClr val="463E9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basvanleur@1uur.nu</a:t>
            </a:r>
            <a:endParaRPr lang="nl-NL" sz="2400" dirty="0">
              <a:solidFill>
                <a:srgbClr val="463E91"/>
              </a:solidFill>
            </a:endParaRPr>
          </a:p>
          <a:p>
            <a:endParaRPr lang="nl-NL" sz="2400" dirty="0"/>
          </a:p>
          <a:p>
            <a:r>
              <a:rPr lang="nl-NL" sz="2400" dirty="0"/>
              <a:t>06-55320693</a:t>
            </a:r>
          </a:p>
        </p:txBody>
      </p:sp>
      <p:pic>
        <p:nvPicPr>
          <p:cNvPr id="7" name="Afbeelding 6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6C39354-21ED-F1E5-ADC9-24AE8AB2B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55" y="1853189"/>
            <a:ext cx="606302" cy="75064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AEDB3DA-BC4C-7FA7-D894-940335CB6851}"/>
              </a:ext>
            </a:extLst>
          </p:cNvPr>
          <p:cNvSpPr/>
          <p:nvPr/>
        </p:nvSpPr>
        <p:spPr>
          <a:xfrm>
            <a:off x="2537717" y="1627998"/>
            <a:ext cx="5075434" cy="3344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72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46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46155C-A947-5401-4C20-D990A1558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29" y="2560320"/>
            <a:ext cx="6305034" cy="3529331"/>
          </a:xfrm>
        </p:spPr>
        <p:txBody>
          <a:bodyPr/>
          <a:lstStyle/>
          <a:p>
            <a:pPr marL="342900" indent="-342900">
              <a:buClr>
                <a:srgbClr val="463E91"/>
              </a:buCl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Even voorstellen</a:t>
            </a:r>
          </a:p>
          <a:p>
            <a:pPr marL="342900" indent="-342900">
              <a:buClr>
                <a:srgbClr val="463E91"/>
              </a:buCl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De revolutie op de werkplek</a:t>
            </a:r>
          </a:p>
          <a:p>
            <a:pPr marL="342900" indent="-342900">
              <a:buClr>
                <a:srgbClr val="463E91"/>
              </a:buCl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Gedrag duurzaam veranderen</a:t>
            </a:r>
          </a:p>
          <a:p>
            <a:pPr marL="342900" indent="-342900">
              <a:buClr>
                <a:srgbClr val="463E91"/>
              </a:buCl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Vaardigheden voor </a:t>
            </a:r>
            <a:r>
              <a:rPr lang="nl-NL" sz="2800" dirty="0" err="1">
                <a:solidFill>
                  <a:schemeClr val="tx1"/>
                </a:solidFill>
              </a:rPr>
              <a:t>GenAI</a:t>
            </a:r>
            <a:endParaRPr lang="nl-NL" sz="28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463E91"/>
              </a:buCl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HR Usecases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 descr="Afbeelding met tekenfilm, tekst, speelgoed&#10;&#10;Automatisch gegenereerde beschrijving">
            <a:extLst>
              <a:ext uri="{FF2B5EF4-FFF2-40B4-BE49-F238E27FC236}">
                <a16:creationId xmlns:a16="http://schemas.microsoft.com/office/drawing/2014/main" id="{5AAF5A0C-CF0C-A182-0ACD-882E9D4B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462" y="848299"/>
            <a:ext cx="6009701" cy="600970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337A5B4-E3B5-9513-A3D5-89BE3CBC9AFC}"/>
              </a:ext>
            </a:extLst>
          </p:cNvPr>
          <p:cNvSpPr txBox="1">
            <a:spLocks/>
          </p:cNvSpPr>
          <p:nvPr/>
        </p:nvSpPr>
        <p:spPr>
          <a:xfrm>
            <a:off x="2084832" y="512064"/>
            <a:ext cx="9268968" cy="12258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uropa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nl-NL" dirty="0"/>
              <a:t>Wat gaan we doen?</a:t>
            </a:r>
          </a:p>
        </p:txBody>
      </p:sp>
    </p:spTree>
    <p:extLst>
      <p:ext uri="{BB962C8B-B14F-4D97-AF65-F5344CB8AC3E}">
        <p14:creationId xmlns:p14="http://schemas.microsoft.com/office/powerpoint/2010/main" val="11454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toolbox&#10;&#10;Description automatically generated">
            <a:extLst>
              <a:ext uri="{FF2B5EF4-FFF2-40B4-BE49-F238E27FC236}">
                <a16:creationId xmlns:a16="http://schemas.microsoft.com/office/drawing/2014/main" id="{50E66405-407F-FDC1-5DB4-2C2096A9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83" y="2071918"/>
            <a:ext cx="3227034" cy="3227034"/>
          </a:xfrm>
          <a:prstGeom prst="round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031D05A-F496-95CF-0C2B-A9DCD714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32" y="512064"/>
            <a:ext cx="9268968" cy="1225804"/>
          </a:xfrm>
        </p:spPr>
        <p:txBody>
          <a:bodyPr/>
          <a:lstStyle/>
          <a:p>
            <a:r>
              <a:rPr lang="nl-NL" dirty="0"/>
              <a:t>De revolutie op de werkplek</a:t>
            </a:r>
          </a:p>
        </p:txBody>
      </p:sp>
    </p:spTree>
    <p:extLst>
      <p:ext uri="{BB962C8B-B14F-4D97-AF65-F5344CB8AC3E}">
        <p14:creationId xmlns:p14="http://schemas.microsoft.com/office/powerpoint/2010/main" val="5786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toolbox&#10;&#10;Description automatically generated">
            <a:extLst>
              <a:ext uri="{FF2B5EF4-FFF2-40B4-BE49-F238E27FC236}">
                <a16:creationId xmlns:a16="http://schemas.microsoft.com/office/drawing/2014/main" id="{50E66405-407F-FDC1-5DB4-2C2096A9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54" y="2071918"/>
            <a:ext cx="3227034" cy="3227034"/>
          </a:xfrm>
          <a:prstGeom prst="roundRect">
            <a:avLst/>
          </a:prstGeom>
        </p:spPr>
      </p:pic>
      <p:pic>
        <p:nvPicPr>
          <p:cNvPr id="3" name="Picture 2" descr="A group of wood pieces and tools&#10;&#10;Description automatically generated">
            <a:extLst>
              <a:ext uri="{FF2B5EF4-FFF2-40B4-BE49-F238E27FC236}">
                <a16:creationId xmlns:a16="http://schemas.microsoft.com/office/drawing/2014/main" id="{B91956EF-142B-4EC7-C600-91A58E085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13" y="2071918"/>
            <a:ext cx="3227034" cy="3227034"/>
          </a:xfrm>
          <a:prstGeom prst="round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1FF47D1-3B00-2C5D-63F4-223FED12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32" y="512064"/>
            <a:ext cx="9268968" cy="1225804"/>
          </a:xfrm>
        </p:spPr>
        <p:txBody>
          <a:bodyPr/>
          <a:lstStyle/>
          <a:p>
            <a:r>
              <a:rPr lang="nl-NL" dirty="0"/>
              <a:t>De revolutie op de werkplek</a:t>
            </a:r>
          </a:p>
        </p:txBody>
      </p:sp>
    </p:spTree>
    <p:extLst>
      <p:ext uri="{BB962C8B-B14F-4D97-AF65-F5344CB8AC3E}">
        <p14:creationId xmlns:p14="http://schemas.microsoft.com/office/powerpoint/2010/main" val="1451512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toolbox&#10;&#10;Description automatically generated">
            <a:extLst>
              <a:ext uri="{FF2B5EF4-FFF2-40B4-BE49-F238E27FC236}">
                <a16:creationId xmlns:a16="http://schemas.microsoft.com/office/drawing/2014/main" id="{50E66405-407F-FDC1-5DB4-2C2096A9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2071918"/>
            <a:ext cx="3227034" cy="3227034"/>
          </a:xfrm>
          <a:prstGeom prst="roundRect">
            <a:avLst/>
          </a:prstGeom>
        </p:spPr>
      </p:pic>
      <p:pic>
        <p:nvPicPr>
          <p:cNvPr id="3" name="Picture 2" descr="A group of wood pieces and tools&#10;&#10;Description automatically generated">
            <a:extLst>
              <a:ext uri="{FF2B5EF4-FFF2-40B4-BE49-F238E27FC236}">
                <a16:creationId xmlns:a16="http://schemas.microsoft.com/office/drawing/2014/main" id="{B91956EF-142B-4EC7-C600-91A58E085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83" y="2071918"/>
            <a:ext cx="3227034" cy="3227034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C9E697-482F-8F37-073D-20382CFB7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641" y="2071918"/>
            <a:ext cx="3227034" cy="3227034"/>
          </a:xfrm>
          <a:prstGeom prst="round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3EABAFF-DD41-B5C2-AA90-ADAC4F3E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32" y="512064"/>
            <a:ext cx="9268968" cy="1225804"/>
          </a:xfrm>
        </p:spPr>
        <p:txBody>
          <a:bodyPr/>
          <a:lstStyle/>
          <a:p>
            <a:r>
              <a:rPr lang="nl-NL" dirty="0"/>
              <a:t>De revolutie op de werkplek</a:t>
            </a:r>
          </a:p>
        </p:txBody>
      </p:sp>
    </p:spTree>
    <p:extLst>
      <p:ext uri="{BB962C8B-B14F-4D97-AF65-F5344CB8AC3E}">
        <p14:creationId xmlns:p14="http://schemas.microsoft.com/office/powerpoint/2010/main" val="3015912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in a toolbox&#10;&#10;Description automatically generated">
            <a:extLst>
              <a:ext uri="{FF2B5EF4-FFF2-40B4-BE49-F238E27FC236}">
                <a16:creationId xmlns:a16="http://schemas.microsoft.com/office/drawing/2014/main" id="{50E66405-407F-FDC1-5DB4-2C2096A9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32" y="1890944"/>
            <a:ext cx="1966220" cy="1966220"/>
          </a:xfrm>
          <a:prstGeom prst="roundRect">
            <a:avLst/>
          </a:prstGeom>
        </p:spPr>
      </p:pic>
      <p:pic>
        <p:nvPicPr>
          <p:cNvPr id="3" name="Picture 2" descr="A group of wood pieces and tools&#10;&#10;Description automatically generated">
            <a:extLst>
              <a:ext uri="{FF2B5EF4-FFF2-40B4-BE49-F238E27FC236}">
                <a16:creationId xmlns:a16="http://schemas.microsoft.com/office/drawing/2014/main" id="{B91956EF-142B-4EC7-C600-91A58E085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90" y="1890944"/>
            <a:ext cx="1966220" cy="1966220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C9E697-482F-8F37-073D-20382CFB7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0048" y="1890944"/>
            <a:ext cx="1966220" cy="1966220"/>
          </a:xfrm>
          <a:prstGeom prst="roundRect">
            <a:avLst/>
          </a:prstGeom>
        </p:spPr>
      </p:pic>
      <p:pic>
        <p:nvPicPr>
          <p:cNvPr id="10" name="!Copilot" descr="Copilot icon">
            <a:extLst>
              <a:ext uri="{FF2B5EF4-FFF2-40B4-BE49-F238E27FC236}">
                <a16:creationId xmlns:a16="http://schemas.microsoft.com/office/drawing/2014/main" id="{79419DB7-8F34-7669-DA70-DD0DACBA0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232" y="4502591"/>
            <a:ext cx="1756482" cy="175648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63500" dist="63500" dir="81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EE340A-EEC2-0775-A476-A16B0EC61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86049" y="4502593"/>
            <a:ext cx="1712836" cy="1662109"/>
            <a:chOff x="7263051" y="4933458"/>
            <a:chExt cx="1108388" cy="107556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E56EB80-4795-6380-8721-7522FA0AC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263051" y="5609513"/>
              <a:ext cx="426389" cy="39950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B6AB90-D385-813A-C927-5FD6A3520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7263051" y="4933458"/>
              <a:ext cx="426389" cy="39950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048B8BB-2431-6CF5-E5E0-B2EA4F06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7945050" y="4933458"/>
              <a:ext cx="426389" cy="39950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ADF017-88D8-9DA7-C5B4-B3C1C6468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7573979" y="5302019"/>
              <a:ext cx="426389" cy="399509"/>
            </a:xfrm>
            <a:prstGeom prst="rect">
              <a:avLst/>
            </a:prstGeom>
          </p:spPr>
        </p:pic>
      </p:grpSp>
      <p:pic>
        <p:nvPicPr>
          <p:cNvPr id="2050" name="Picture 2" descr="Een melding verschijnt in de rechterbovenhoek van een PowerPoint-presentatie met informatie over wijzigingen die een andere gebruiker heeft aangebracht in het bestand.">
            <a:extLst>
              <a:ext uri="{FF2B5EF4-FFF2-40B4-BE49-F238E27FC236}">
                <a16:creationId xmlns:a16="http://schemas.microsoft.com/office/drawing/2014/main" id="{4C3A7E59-DB14-320F-51B1-BE272889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19" y="4298720"/>
            <a:ext cx="3156656" cy="214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14" descr="Icoon Microsoft Outlook">
            <a:extLst>
              <a:ext uri="{FF2B5EF4-FFF2-40B4-BE49-F238E27FC236}">
                <a16:creationId xmlns:a16="http://schemas.microsoft.com/office/drawing/2014/main" id="{8DF139BA-CD6F-09BA-E2D4-734AF1D81C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0273" y="5238101"/>
            <a:ext cx="1235826" cy="123582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2A1EA0A8-F576-E578-F7A6-43F6C376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32" y="512064"/>
            <a:ext cx="9268968" cy="1225804"/>
          </a:xfrm>
        </p:spPr>
        <p:txBody>
          <a:bodyPr/>
          <a:lstStyle/>
          <a:p>
            <a:r>
              <a:rPr lang="nl-NL" dirty="0"/>
              <a:t>De revolutie op de werkplek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89F200-36D9-05B8-4B44-2F76F9F8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/>
              </a:rPr>
              <a:t>KPN Bouwblokken adoptie en change - 1uur.nu.docx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AE469C0-02AC-04DF-B818-4B218189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/>
              </a:rPr>
              <a:t>KPN Bouwblokken adoptie en change - 1uur.nu.docx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0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computer, computer, tekenfilm&#10;&#10;Automatisch gegenereerde beschrijving">
            <a:extLst>
              <a:ext uri="{FF2B5EF4-FFF2-40B4-BE49-F238E27FC236}">
                <a16:creationId xmlns:a16="http://schemas.microsoft.com/office/drawing/2014/main" id="{C4C79100-3796-0ED9-1EC3-0E8A4F54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7" y="1017141"/>
            <a:ext cx="5446160" cy="54461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78970D2-7B2C-985E-CE21-8C260D8356AA}"/>
              </a:ext>
            </a:extLst>
          </p:cNvPr>
          <p:cNvSpPr txBox="1"/>
          <p:nvPr/>
        </p:nvSpPr>
        <p:spPr>
          <a:xfrm>
            <a:off x="3208962" y="1645221"/>
            <a:ext cx="4808305" cy="186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nl-NL" sz="11500" b="1" dirty="0">
                <a:solidFill>
                  <a:srgbClr val="463E91"/>
                </a:solidFill>
                <a:latin typeface="Europa"/>
              </a:rPr>
              <a:t>DEMO</a:t>
            </a:r>
            <a:endParaRPr lang="nl-NL" b="1" dirty="0">
              <a:solidFill>
                <a:srgbClr val="463E91"/>
              </a:solidFill>
              <a:latin typeface="Europa"/>
            </a:endParaRPr>
          </a:p>
        </p:txBody>
      </p:sp>
      <p:pic>
        <p:nvPicPr>
          <p:cNvPr id="7" name="Afbeelding 6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8DAE81E-8BD6-A009-7008-930C666E8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35" y="4171308"/>
            <a:ext cx="281305" cy="3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CCDF8-1A8E-D31D-C42A-46479B70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Gedrag veranderen? Zo dus!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25E6B-7D40-17F4-CE3E-0C312D1A0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D5C611A-8E38-5B1E-A28C-A2D8DFA12A4E}"/>
              </a:ext>
            </a:extLst>
          </p:cNvPr>
          <p:cNvSpPr txBox="1"/>
          <p:nvPr/>
        </p:nvSpPr>
        <p:spPr>
          <a:xfrm>
            <a:off x="1278785" y="2883038"/>
            <a:ext cx="19869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600" b="1" dirty="0">
                <a:solidFill>
                  <a:srgbClr val="463E91"/>
                </a:solidFill>
                <a:latin typeface="Amasis MT Pro Black" panose="020F0502020204030204" pitchFamily="18" charset="0"/>
              </a:rPr>
              <a:t>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49899CE-F7B2-E5AF-CE3A-7BC32BFE2C03}"/>
              </a:ext>
            </a:extLst>
          </p:cNvPr>
          <p:cNvSpPr txBox="1"/>
          <p:nvPr/>
        </p:nvSpPr>
        <p:spPr>
          <a:xfrm>
            <a:off x="3143107" y="2883038"/>
            <a:ext cx="19869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600" b="1" dirty="0">
                <a:solidFill>
                  <a:srgbClr val="463E91"/>
                </a:solidFill>
                <a:latin typeface="Amasis MT Pro Black" panose="020F0502020204030204" pitchFamily="18" charset="0"/>
              </a:rPr>
              <a:t>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70B470B-02E3-3C4B-E643-945B7D3C511C}"/>
              </a:ext>
            </a:extLst>
          </p:cNvPr>
          <p:cNvSpPr txBox="1"/>
          <p:nvPr/>
        </p:nvSpPr>
        <p:spPr>
          <a:xfrm>
            <a:off x="5007429" y="2883038"/>
            <a:ext cx="19869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600" b="1" dirty="0">
                <a:solidFill>
                  <a:srgbClr val="463E91"/>
                </a:solidFill>
                <a:latin typeface="Amasis MT Pro Black" panose="020F0502020204030204" pitchFamily="18" charset="0"/>
              </a:rPr>
              <a:t>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6DA298D-552B-A19B-5282-4D5E8D30999B}"/>
              </a:ext>
            </a:extLst>
          </p:cNvPr>
          <p:cNvSpPr txBox="1"/>
          <p:nvPr/>
        </p:nvSpPr>
        <p:spPr>
          <a:xfrm>
            <a:off x="6871751" y="2883038"/>
            <a:ext cx="19869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600" b="1" dirty="0">
                <a:solidFill>
                  <a:srgbClr val="463E91"/>
                </a:solidFill>
                <a:latin typeface="Amasis MT Pro Black" panose="020F0502020204030204" pitchFamily="18" charset="0"/>
              </a:rPr>
              <a:t>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601198F-DEC8-0ED5-66BC-5950F9E377D1}"/>
              </a:ext>
            </a:extLst>
          </p:cNvPr>
          <p:cNvSpPr txBox="1"/>
          <p:nvPr/>
        </p:nvSpPr>
        <p:spPr>
          <a:xfrm>
            <a:off x="8736073" y="2883038"/>
            <a:ext cx="19869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600" b="1" dirty="0">
                <a:solidFill>
                  <a:srgbClr val="463E91"/>
                </a:solidFill>
                <a:latin typeface="Amasis MT Pro Black" panose="020F0502020204030204" pitchFamily="18" charset="0"/>
              </a:rPr>
              <a:t>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CB7C3C4-0191-279D-4C1B-F27E23BDC9DA}"/>
              </a:ext>
            </a:extLst>
          </p:cNvPr>
          <p:cNvSpPr txBox="1"/>
          <p:nvPr/>
        </p:nvSpPr>
        <p:spPr>
          <a:xfrm>
            <a:off x="1391081" y="5160514"/>
            <a:ext cx="151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AWARENESS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E4CE439-FE45-F964-88EF-4E9C82B0AA5A}"/>
              </a:ext>
            </a:extLst>
          </p:cNvPr>
          <p:cNvSpPr txBox="1"/>
          <p:nvPr/>
        </p:nvSpPr>
        <p:spPr>
          <a:xfrm>
            <a:off x="3255403" y="5160514"/>
            <a:ext cx="151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DESIRE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BF44134-26E7-5B1E-D240-FA5048BBC34B}"/>
              </a:ext>
            </a:extLst>
          </p:cNvPr>
          <p:cNvSpPr txBox="1"/>
          <p:nvPr/>
        </p:nvSpPr>
        <p:spPr>
          <a:xfrm>
            <a:off x="5142642" y="5160514"/>
            <a:ext cx="159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KNOWLEDGE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C729099-2202-A715-F96D-6D2B7AD29D5E}"/>
              </a:ext>
            </a:extLst>
          </p:cNvPr>
          <p:cNvSpPr txBox="1"/>
          <p:nvPr/>
        </p:nvSpPr>
        <p:spPr>
          <a:xfrm>
            <a:off x="6896961" y="5160514"/>
            <a:ext cx="159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ABILITY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E09F91C-757B-BB53-BE58-F9701F6727CE}"/>
              </a:ext>
            </a:extLst>
          </p:cNvPr>
          <p:cNvSpPr txBox="1"/>
          <p:nvPr/>
        </p:nvSpPr>
        <p:spPr>
          <a:xfrm>
            <a:off x="8626070" y="5160584"/>
            <a:ext cx="207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REINFORCEMENT</a:t>
            </a:r>
          </a:p>
        </p:txBody>
      </p:sp>
      <p:pic>
        <p:nvPicPr>
          <p:cNvPr id="14" name="!Copilot" descr="Copilot icon">
            <a:extLst>
              <a:ext uri="{FF2B5EF4-FFF2-40B4-BE49-F238E27FC236}">
                <a16:creationId xmlns:a16="http://schemas.microsoft.com/office/drawing/2014/main" id="{42AAE111-1128-522E-570D-98CBA482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762" y="5218435"/>
            <a:ext cx="253489" cy="25348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63500" dist="63500" dir="81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15" name="!Copilot" descr="Copilot icon">
            <a:extLst>
              <a:ext uri="{FF2B5EF4-FFF2-40B4-BE49-F238E27FC236}">
                <a16:creationId xmlns:a16="http://schemas.microsoft.com/office/drawing/2014/main" id="{30B9D57F-BE14-1AFC-9412-8F94841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761" y="5218434"/>
            <a:ext cx="253489" cy="25348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63500" dist="63500" dir="81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16" name="!Copilot" descr="Copilot icon">
            <a:extLst>
              <a:ext uri="{FF2B5EF4-FFF2-40B4-BE49-F238E27FC236}">
                <a16:creationId xmlns:a16="http://schemas.microsoft.com/office/drawing/2014/main" id="{F309C9D1-9901-B7CF-442E-51DE1E00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760" y="5218434"/>
            <a:ext cx="253489" cy="25348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63500" dist="63500" dir="8100000" algn="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568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1.0431 -0.00093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61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1.04179 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96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1.0431 -0.00093 " pathEditMode="relative" rAng="0" ptsTypes="AA">
                                      <p:cBhvr>
                                        <p:cTn id="2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61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1.04179 0.00139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96" y="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1.0431 -0.00093 " pathEditMode="relative" rAng="0" ptsTypes="AA">
                                      <p:cBhvr>
                                        <p:cTn id="3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61" y="-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E66C252-4327-E731-1135-72F783F7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936" y="740549"/>
            <a:ext cx="6724790" cy="584790"/>
          </a:xfrm>
        </p:spPr>
        <p:txBody>
          <a:bodyPr/>
          <a:lstStyle/>
          <a:p>
            <a:r>
              <a:rPr lang="nl-NL" dirty="0"/>
              <a:t>Vaardigheden voor </a:t>
            </a:r>
            <a:r>
              <a:rPr lang="nl-NL" dirty="0" err="1"/>
              <a:t>GenAI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E77B68-112D-22AE-2F01-F9F8CC09B8AE}"/>
              </a:ext>
            </a:extLst>
          </p:cNvPr>
          <p:cNvSpPr txBox="1"/>
          <p:nvPr/>
        </p:nvSpPr>
        <p:spPr>
          <a:xfrm>
            <a:off x="858193" y="1726471"/>
            <a:ext cx="4272580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nl-NL" sz="2400" b="1" dirty="0">
                <a:solidFill>
                  <a:srgbClr val="463E91"/>
                </a:solidFill>
                <a:latin typeface="Europa"/>
              </a:rPr>
              <a:t>PERSOONLIJKE PRODUCTIVITEIT</a:t>
            </a:r>
          </a:p>
          <a:p>
            <a:pPr algn="ctr"/>
            <a:r>
              <a:rPr lang="nl-NL" sz="2000" i="1" dirty="0">
                <a:latin typeface="Europa"/>
              </a:rPr>
              <a:t>‘Wat heb ik eraan?’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6AF99E9-A7F7-7740-3632-2B1D182C35AD}"/>
              </a:ext>
            </a:extLst>
          </p:cNvPr>
          <p:cNvSpPr txBox="1"/>
          <p:nvPr/>
        </p:nvSpPr>
        <p:spPr>
          <a:xfrm>
            <a:off x="6897314" y="1726471"/>
            <a:ext cx="4123501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nl-NL"/>
            </a:defPPr>
            <a:lvl1pPr algn="ctr">
              <a:defRPr sz="2400" b="1">
                <a:solidFill>
                  <a:srgbClr val="463E91"/>
                </a:solidFill>
                <a:latin typeface="Europa"/>
              </a:defRPr>
            </a:lvl1pPr>
          </a:lstStyle>
          <a:p>
            <a:r>
              <a:rPr lang="nl-NL" dirty="0"/>
              <a:t>ORGANISATIE PRODUCTIVITEIT</a:t>
            </a:r>
          </a:p>
          <a:p>
            <a:r>
              <a:rPr lang="nl-NL" sz="2000" b="0" i="1" dirty="0">
                <a:solidFill>
                  <a:schemeClr val="tx1"/>
                </a:solidFill>
              </a:rPr>
              <a:t>‘Waar zit de organisatie waarde?’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145BA858-1746-55D9-BE7D-67BEA2B2C2B4}"/>
              </a:ext>
            </a:extLst>
          </p:cNvPr>
          <p:cNvSpPr/>
          <p:nvPr/>
        </p:nvSpPr>
        <p:spPr>
          <a:xfrm>
            <a:off x="2198747" y="2759079"/>
            <a:ext cx="1591475" cy="890477"/>
          </a:xfrm>
          <a:prstGeom prst="roundRect">
            <a:avLst/>
          </a:prstGeom>
          <a:solidFill>
            <a:srgbClr val="463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Europa" panose="02000000000000000000"/>
              </a:rPr>
              <a:t>Creativiteit aansporen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0C4395AD-D6AD-E991-A1AA-9E17CDE0586C}"/>
              </a:ext>
            </a:extLst>
          </p:cNvPr>
          <p:cNvGrpSpPr/>
          <p:nvPr/>
        </p:nvGrpSpPr>
        <p:grpSpPr>
          <a:xfrm>
            <a:off x="1104118" y="3963038"/>
            <a:ext cx="3780732" cy="911590"/>
            <a:chOff x="405476" y="3846245"/>
            <a:chExt cx="3780732" cy="911590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0C5CD677-D6AD-AF66-62C2-8BF25C8A5F0D}"/>
                </a:ext>
              </a:extLst>
            </p:cNvPr>
            <p:cNvSpPr/>
            <p:nvPr/>
          </p:nvSpPr>
          <p:spPr>
            <a:xfrm>
              <a:off x="405476" y="3867358"/>
              <a:ext cx="1591475" cy="890477"/>
            </a:xfrm>
            <a:prstGeom prst="roundRect">
              <a:avLst/>
            </a:prstGeom>
            <a:solidFill>
              <a:srgbClr val="463E9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>
                  <a:latin typeface="Europa" panose="02000000000000000000"/>
                </a:rPr>
                <a:t>Perfect</a:t>
              </a:r>
            </a:p>
            <a:p>
              <a:pPr algn="ctr"/>
              <a:r>
                <a:rPr lang="nl-NL" b="1" dirty="0" err="1">
                  <a:latin typeface="Europa" panose="02000000000000000000"/>
                </a:rPr>
                <a:t>prompten</a:t>
              </a:r>
              <a:endParaRPr lang="nl-NL" b="1" dirty="0">
                <a:latin typeface="Europa" panose="02000000000000000000"/>
              </a:endParaRPr>
            </a:p>
          </p:txBody>
        </p:sp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EAFECA1F-C327-9112-B470-D93B31B4F45E}"/>
                </a:ext>
              </a:extLst>
            </p:cNvPr>
            <p:cNvSpPr/>
            <p:nvPr/>
          </p:nvSpPr>
          <p:spPr>
            <a:xfrm>
              <a:off x="2594733" y="3846245"/>
              <a:ext cx="1591475" cy="890477"/>
            </a:xfrm>
            <a:prstGeom prst="roundRect">
              <a:avLst/>
            </a:prstGeom>
            <a:solidFill>
              <a:srgbClr val="463E9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>
                  <a:latin typeface="Europa" panose="02000000000000000000"/>
                </a:rPr>
                <a:t>Output interpreteren</a:t>
              </a:r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F2E727FB-2AA7-384A-EF02-264CA0D9B2FE}"/>
              </a:ext>
            </a:extLst>
          </p:cNvPr>
          <p:cNvSpPr/>
          <p:nvPr/>
        </p:nvSpPr>
        <p:spPr>
          <a:xfrm>
            <a:off x="2198747" y="5188110"/>
            <a:ext cx="1591475" cy="890477"/>
          </a:xfrm>
          <a:prstGeom prst="roundRect">
            <a:avLst/>
          </a:prstGeom>
          <a:solidFill>
            <a:srgbClr val="463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Europa" panose="02000000000000000000"/>
              </a:rPr>
              <a:t>Kritisch denken</a:t>
            </a:r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8F7AB5F0-FD36-DE34-3E1F-72A382D0FFD3}"/>
              </a:ext>
            </a:extLst>
          </p:cNvPr>
          <p:cNvSpPr/>
          <p:nvPr/>
        </p:nvSpPr>
        <p:spPr>
          <a:xfrm>
            <a:off x="2734375" y="4107739"/>
            <a:ext cx="520218" cy="207396"/>
          </a:xfrm>
          <a:prstGeom prst="rightArrow">
            <a:avLst/>
          </a:prstGeom>
          <a:solidFill>
            <a:srgbClr val="463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2F9DEBD2-FF77-9D3E-110A-1221F5462794}"/>
              </a:ext>
            </a:extLst>
          </p:cNvPr>
          <p:cNvSpPr/>
          <p:nvPr/>
        </p:nvSpPr>
        <p:spPr>
          <a:xfrm rot="10800000">
            <a:off x="2734374" y="4524919"/>
            <a:ext cx="520218" cy="207396"/>
          </a:xfrm>
          <a:prstGeom prst="rightArrow">
            <a:avLst/>
          </a:prstGeom>
          <a:solidFill>
            <a:srgbClr val="463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A0EE2C9B-7859-FAB1-A617-ABEAC4B1693C}"/>
              </a:ext>
            </a:extLst>
          </p:cNvPr>
          <p:cNvSpPr/>
          <p:nvPr/>
        </p:nvSpPr>
        <p:spPr>
          <a:xfrm>
            <a:off x="8168806" y="2759079"/>
            <a:ext cx="1591475" cy="890477"/>
          </a:xfrm>
          <a:prstGeom prst="roundRect">
            <a:avLst/>
          </a:prstGeom>
          <a:solidFill>
            <a:srgbClr val="463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Europa" panose="02000000000000000000"/>
              </a:rPr>
              <a:t>Identificeren van usecases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D7C8FB81-0058-3D14-B0ED-E6BCE7745939}"/>
              </a:ext>
            </a:extLst>
          </p:cNvPr>
          <p:cNvGrpSpPr/>
          <p:nvPr/>
        </p:nvGrpSpPr>
        <p:grpSpPr>
          <a:xfrm>
            <a:off x="7074177" y="3963038"/>
            <a:ext cx="3780732" cy="911590"/>
            <a:chOff x="405476" y="3846245"/>
            <a:chExt cx="3780732" cy="911590"/>
          </a:xfrm>
        </p:grpSpPr>
        <p:sp>
          <p:nvSpPr>
            <p:cNvPr id="24" name="Rechthoek: afgeronde hoeken 23">
              <a:extLst>
                <a:ext uri="{FF2B5EF4-FFF2-40B4-BE49-F238E27FC236}">
                  <a16:creationId xmlns:a16="http://schemas.microsoft.com/office/drawing/2014/main" id="{9CBCFBEC-5959-C244-2D7B-6BFB7BC3B278}"/>
                </a:ext>
              </a:extLst>
            </p:cNvPr>
            <p:cNvSpPr/>
            <p:nvPr/>
          </p:nvSpPr>
          <p:spPr>
            <a:xfrm>
              <a:off x="405476" y="3867358"/>
              <a:ext cx="1591475" cy="890477"/>
            </a:xfrm>
            <a:prstGeom prst="roundRect">
              <a:avLst/>
            </a:prstGeom>
            <a:solidFill>
              <a:srgbClr val="463E9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>
                  <a:latin typeface="Europa" panose="02000000000000000000"/>
                </a:rPr>
                <a:t>Verwacht resultaat</a:t>
              </a:r>
            </a:p>
          </p:txBody>
        </p:sp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053691CC-911B-AAC3-71EA-5F584D4E307B}"/>
                </a:ext>
              </a:extLst>
            </p:cNvPr>
            <p:cNvSpPr/>
            <p:nvPr/>
          </p:nvSpPr>
          <p:spPr>
            <a:xfrm>
              <a:off x="2594733" y="3846245"/>
              <a:ext cx="1591475" cy="890477"/>
            </a:xfrm>
            <a:prstGeom prst="roundRect">
              <a:avLst/>
            </a:prstGeom>
            <a:solidFill>
              <a:srgbClr val="463E9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>
                  <a:latin typeface="Europa" panose="02000000000000000000"/>
                </a:rPr>
                <a:t>Prompt engineering</a:t>
              </a:r>
            </a:p>
          </p:txBody>
        </p:sp>
      </p:grp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7F5D6447-7B34-214A-1FB8-63DB3439FF12}"/>
              </a:ext>
            </a:extLst>
          </p:cNvPr>
          <p:cNvSpPr/>
          <p:nvPr/>
        </p:nvSpPr>
        <p:spPr>
          <a:xfrm>
            <a:off x="8168806" y="5188110"/>
            <a:ext cx="1591475" cy="890477"/>
          </a:xfrm>
          <a:prstGeom prst="roundRect">
            <a:avLst/>
          </a:prstGeom>
          <a:solidFill>
            <a:srgbClr val="463E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Europa" panose="02000000000000000000"/>
              </a:rPr>
              <a:t>Invoering in proces</a:t>
            </a:r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F1BDBF1A-C1C9-DAEA-DE43-F681EF596617}"/>
              </a:ext>
            </a:extLst>
          </p:cNvPr>
          <p:cNvSpPr/>
          <p:nvPr/>
        </p:nvSpPr>
        <p:spPr>
          <a:xfrm>
            <a:off x="8704434" y="4107739"/>
            <a:ext cx="520218" cy="207396"/>
          </a:xfrm>
          <a:prstGeom prst="rightArrow">
            <a:avLst/>
          </a:prstGeom>
          <a:solidFill>
            <a:srgbClr val="463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: rechts 27">
            <a:extLst>
              <a:ext uri="{FF2B5EF4-FFF2-40B4-BE49-F238E27FC236}">
                <a16:creationId xmlns:a16="http://schemas.microsoft.com/office/drawing/2014/main" id="{7CC1349E-FB7F-B098-F015-B15E453A69C6}"/>
              </a:ext>
            </a:extLst>
          </p:cNvPr>
          <p:cNvSpPr/>
          <p:nvPr/>
        </p:nvSpPr>
        <p:spPr>
          <a:xfrm rot="10800000">
            <a:off x="8704433" y="4524919"/>
            <a:ext cx="520218" cy="207396"/>
          </a:xfrm>
          <a:prstGeom prst="rightArrow">
            <a:avLst/>
          </a:prstGeom>
          <a:solidFill>
            <a:srgbClr val="463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1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  <p:bldP spid="16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algn="l">
          <a:defRPr dirty="0">
            <a:latin typeface="Europ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432EC57854F438467EA408AF9B342" ma:contentTypeVersion="18" ma:contentTypeDescription="Een nieuw document maken." ma:contentTypeScope="" ma:versionID="eafff537f16aea688e5686ef395bf7af">
  <xsd:schema xmlns:xsd="http://www.w3.org/2001/XMLSchema" xmlns:xs="http://www.w3.org/2001/XMLSchema" xmlns:p="http://schemas.microsoft.com/office/2006/metadata/properties" xmlns:ns2="689024a2-d09a-4276-968e-de942d9564dd" xmlns:ns3="5e9daf75-ed72-4956-b0c4-a4905fad0b38" targetNamespace="http://schemas.microsoft.com/office/2006/metadata/properties" ma:root="true" ma:fieldsID="738f95d0dc838659e2afbd274cdee8f5" ns2:_="" ns3:_="">
    <xsd:import namespace="689024a2-d09a-4276-968e-de942d9564dd"/>
    <xsd:import namespace="5e9daf75-ed72-4956-b0c4-a4905fad0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024a2-d09a-4276-968e-de942d956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a19da47-83f1-4a4c-8065-404c0f45cb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daf75-ed72-4956-b0c4-a4905fad0b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55383a-e536-4de1-b1f2-2d07224054f8}" ma:internalName="TaxCatchAll" ma:showField="CatchAllData" ma:web="5e9daf75-ed72-4956-b0c4-a4905fad0b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9daf75-ed72-4956-b0c4-a4905fad0b38">
      <UserInfo>
        <DisplayName>Noor van Zoolingen | Sijthoff Media</DisplayName>
        <AccountId>292</AccountId>
        <AccountType/>
      </UserInfo>
    </SharedWithUsers>
    <TaxCatchAll xmlns="5e9daf75-ed72-4956-b0c4-a4905fad0b38" xsi:nil="true"/>
    <lcf76f155ced4ddcb4097134ff3c332f xmlns="689024a2-d09a-4276-968e-de942d9564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C74514-9038-46B2-A25F-874D33908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9024a2-d09a-4276-968e-de942d9564dd"/>
    <ds:schemaRef ds:uri="5e9daf75-ed72-4956-b0c4-a4905fad0b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FBAAF3-90CF-48A1-BB0C-3456D0F35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2A3EA5-A743-49C1-A0EE-4F78A4D3B17F}">
  <ds:schemaRefs>
    <ds:schemaRef ds:uri="5e9daf75-ed72-4956-b0c4-a4905fad0b38"/>
    <ds:schemaRef ds:uri="689024a2-d09a-4276-968e-de942d9564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Breedbeeld</PresentationFormat>
  <Paragraphs>70</Paragraphs>
  <Slides>13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Amasis MT Pro Black</vt:lpstr>
      <vt:lpstr>Arial</vt:lpstr>
      <vt:lpstr>Calibri</vt:lpstr>
      <vt:lpstr>Europa</vt:lpstr>
      <vt:lpstr>Europa Light</vt:lpstr>
      <vt:lpstr>Kantoorthema</vt:lpstr>
      <vt:lpstr>HR Usecases in Copilot</vt:lpstr>
      <vt:lpstr>PowerPoint-presentatie</vt:lpstr>
      <vt:lpstr>De revolutie op de werkplek</vt:lpstr>
      <vt:lpstr>De revolutie op de werkplek</vt:lpstr>
      <vt:lpstr>De revolutie op de werkplek</vt:lpstr>
      <vt:lpstr>De revolutie op de werkplek</vt:lpstr>
      <vt:lpstr>PowerPoint-presentatie</vt:lpstr>
      <vt:lpstr>Gedrag veranderen? Zo dus!</vt:lpstr>
      <vt:lpstr>Vaardigheden voor GenAI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Kevin van Wolde | Sijthoff Media</dc:creator>
  <cp:lastModifiedBy>Ruud Coumans | Sijthoff Media</cp:lastModifiedBy>
  <cp:revision>8</cp:revision>
  <dcterms:created xsi:type="dcterms:W3CDTF">2023-01-23T12:32:51Z</dcterms:created>
  <dcterms:modified xsi:type="dcterms:W3CDTF">2024-09-27T08:48:21Z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fb389f-c484-4159-8c29-74093fe94054_Enabled">
    <vt:lpwstr>true</vt:lpwstr>
  </property>
  <property fmtid="{D5CDD505-2E9C-101B-9397-08002B2CF9AE}" pid="3" name="MSIP_Label_02fb389f-c484-4159-8c29-74093fe94054_SetDate">
    <vt:lpwstr>2023-01-24T08:50:22Z</vt:lpwstr>
  </property>
  <property fmtid="{D5CDD505-2E9C-101B-9397-08002B2CF9AE}" pid="4" name="MSIP_Label_02fb389f-c484-4159-8c29-74093fe94054_Method">
    <vt:lpwstr>Standard</vt:lpwstr>
  </property>
  <property fmtid="{D5CDD505-2E9C-101B-9397-08002B2CF9AE}" pid="5" name="MSIP_Label_02fb389f-c484-4159-8c29-74093fe94054_Name">
    <vt:lpwstr>Standaard</vt:lpwstr>
  </property>
  <property fmtid="{D5CDD505-2E9C-101B-9397-08002B2CF9AE}" pid="6" name="MSIP_Label_02fb389f-c484-4159-8c29-74093fe94054_SiteId">
    <vt:lpwstr>e8301108-02ff-4a7d-8ef8-407c3c069a59</vt:lpwstr>
  </property>
  <property fmtid="{D5CDD505-2E9C-101B-9397-08002B2CF9AE}" pid="7" name="MSIP_Label_02fb389f-c484-4159-8c29-74093fe94054_ActionId">
    <vt:lpwstr>c8c9abe3-11c0-4b79-9f78-d16a56e8a6bc</vt:lpwstr>
  </property>
  <property fmtid="{D5CDD505-2E9C-101B-9397-08002B2CF9AE}" pid="8" name="MSIP_Label_02fb389f-c484-4159-8c29-74093fe94054_ContentBits">
    <vt:lpwstr>0</vt:lpwstr>
  </property>
  <property fmtid="{D5CDD505-2E9C-101B-9397-08002B2CF9AE}" pid="9" name="ContentTypeId">
    <vt:lpwstr>0x010100EE8432EC57854F438467EA408AF9B342</vt:lpwstr>
  </property>
  <property fmtid="{D5CDD505-2E9C-101B-9397-08002B2CF9AE}" pid="10" name="MediaServiceImageTags">
    <vt:lpwstr/>
  </property>
</Properties>
</file>